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24384000" cy="13716000"/>
  <p:notesSz cx="6858000" cy="9144000"/>
  <p:embeddedFontLst>
    <p:embeddedFont>
      <p:font typeface="Cafe24 Ssurround" pitchFamily="2" charset="-127"/>
      <p:bold r:id="rId36"/>
    </p:embeddedFont>
    <p:embeddedFont>
      <p:font typeface="Cafe24 Ssurround air" pitchFamily="2" charset="-127"/>
      <p:regular r:id="rId37"/>
    </p:embeddedFont>
    <p:embeddedFont>
      <p:font typeface="Hakgyoansim Wooju R" panose="02000503000000000000" pitchFamily="2" charset="-127"/>
      <p:regular r:id="rId38"/>
    </p:embeddedFont>
    <p:embeddedFont>
      <p:font typeface="SANGJU Gotgam" panose="020B0600000101010101" pitchFamily="34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Pretendard Regular" panose="02000503000000020004" pitchFamily="2" charset="-127"/>
      <p:regular r:id="rId42"/>
      <p:bold r:id="rId43"/>
    </p:embeddedFont>
    <p:embeddedFont>
      <p:font typeface="Pretendard SemiBold" panose="02000503000000020004" pitchFamily="2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94635" autoAdjust="0"/>
  </p:normalViewPr>
  <p:slideViewPr>
    <p:cSldViewPr>
      <p:cViewPr varScale="1">
        <p:scale>
          <a:sx n="60" d="100"/>
          <a:sy n="60" d="100"/>
        </p:scale>
        <p:origin x="2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79CCB-7509-1042-9781-CE3F5E52322C}" type="datetimeFigureOut">
              <a:rPr kumimoji="1" lang="ko-KR" altLang="en-US" smtClean="0"/>
              <a:t>2025. 12. 20.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7BE85-54FC-B84B-841D-6A31F3F2A2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620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7BE85-54FC-B84B-841D-6A31F3F2A28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280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7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7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05.png"/><Relationship Id="rId5" Type="http://schemas.openxmlformats.org/officeDocument/2006/relationships/image" Target="../media/image5.png"/><Relationship Id="rId10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8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13.png"/><Relationship Id="rId5" Type="http://schemas.openxmlformats.org/officeDocument/2006/relationships/image" Target="../media/image5.png"/><Relationship Id="rId10" Type="http://schemas.openxmlformats.org/officeDocument/2006/relationships/image" Target="../media/image112.png"/><Relationship Id="rId4" Type="http://schemas.openxmlformats.org/officeDocument/2006/relationships/image" Target="../media/image3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60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1.png"/><Relationship Id="rId5" Type="http://schemas.openxmlformats.org/officeDocument/2006/relationships/image" Target="../media/image18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3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1.png"/><Relationship Id="rId3" Type="http://schemas.openxmlformats.org/officeDocument/2006/relationships/image" Target="../media/image108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29.png"/><Relationship Id="rId5" Type="http://schemas.openxmlformats.org/officeDocument/2006/relationships/image" Target="../media/image5.png"/><Relationship Id="rId10" Type="http://schemas.openxmlformats.org/officeDocument/2006/relationships/image" Target="../media/image128.png"/><Relationship Id="rId4" Type="http://schemas.openxmlformats.org/officeDocument/2006/relationships/image" Target="../media/image3.png"/><Relationship Id="rId9" Type="http://schemas.openxmlformats.org/officeDocument/2006/relationships/image" Target="../media/image95.png"/><Relationship Id="rId1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60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5.png"/><Relationship Id="rId10" Type="http://schemas.openxmlformats.org/officeDocument/2006/relationships/image" Target="../media/image137.png"/><Relationship Id="rId4" Type="http://schemas.openxmlformats.org/officeDocument/2006/relationships/image" Target="../media/image3.png"/><Relationship Id="rId9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5" Type="http://schemas.openxmlformats.org/officeDocument/2006/relationships/image" Target="../media/image5.png"/><Relationship Id="rId10" Type="http://schemas.openxmlformats.org/officeDocument/2006/relationships/image" Target="../media/image143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5.png"/><Relationship Id="rId7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5.png"/><Relationship Id="rId10" Type="http://schemas.openxmlformats.org/officeDocument/2006/relationships/image" Target="../media/image149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60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5.png"/><Relationship Id="rId10" Type="http://schemas.openxmlformats.org/officeDocument/2006/relationships/image" Target="../media/image15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08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61.png"/><Relationship Id="rId5" Type="http://schemas.openxmlformats.org/officeDocument/2006/relationships/image" Target="../media/image5.png"/><Relationship Id="rId10" Type="http://schemas.openxmlformats.org/officeDocument/2006/relationships/image" Target="../media/image160.png"/><Relationship Id="rId4" Type="http://schemas.openxmlformats.org/officeDocument/2006/relationships/image" Target="../media/image3.png"/><Relationship Id="rId9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40.png"/><Relationship Id="rId10" Type="http://schemas.openxmlformats.org/officeDocument/2006/relationships/image" Target="../media/image168.png"/><Relationship Id="rId4" Type="http://schemas.openxmlformats.org/officeDocument/2006/relationships/image" Target="../media/image5.png"/><Relationship Id="rId9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9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5.png"/><Relationship Id="rId10" Type="http://schemas.openxmlformats.org/officeDocument/2006/relationships/image" Target="../media/image174.png"/><Relationship Id="rId4" Type="http://schemas.openxmlformats.org/officeDocument/2006/relationships/image" Target="../media/image3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08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83.png"/><Relationship Id="rId5" Type="http://schemas.openxmlformats.org/officeDocument/2006/relationships/image" Target="../media/image5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4" Type="http://schemas.openxmlformats.org/officeDocument/2006/relationships/image" Target="../media/image3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6.png"/><Relationship Id="rId3" Type="http://schemas.openxmlformats.org/officeDocument/2006/relationships/image" Target="../media/image145.png"/><Relationship Id="rId7" Type="http://schemas.openxmlformats.org/officeDocument/2006/relationships/image" Target="../media/image191.png"/><Relationship Id="rId12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5.png"/><Relationship Id="rId15" Type="http://schemas.openxmlformats.org/officeDocument/2006/relationships/image" Target="../media/image198.png"/><Relationship Id="rId10" Type="http://schemas.openxmlformats.org/officeDocument/2006/relationships/image" Target="../media/image194.png"/><Relationship Id="rId4" Type="http://schemas.openxmlformats.org/officeDocument/2006/relationships/image" Target="../media/image3.png"/><Relationship Id="rId9" Type="http://schemas.openxmlformats.org/officeDocument/2006/relationships/image" Target="../media/image193.png"/><Relationship Id="rId14" Type="http://schemas.openxmlformats.org/officeDocument/2006/relationships/image" Target="../media/image1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9.png"/><Relationship Id="rId21" Type="http://schemas.openxmlformats.org/officeDocument/2006/relationships/image" Target="../media/image213.png"/><Relationship Id="rId7" Type="http://schemas.openxmlformats.org/officeDocument/2006/relationships/image" Target="../media/image10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3.png"/><Relationship Id="rId5" Type="http://schemas.openxmlformats.org/officeDocument/2006/relationships/image" Target="../media/image5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3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4.png"/><Relationship Id="rId12" Type="http://schemas.openxmlformats.org/officeDocument/2006/relationships/image" Target="../media/image2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215.png"/><Relationship Id="rId5" Type="http://schemas.openxmlformats.org/officeDocument/2006/relationships/image" Target="../media/image139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2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216.png"/><Relationship Id="rId5" Type="http://schemas.openxmlformats.org/officeDocument/2006/relationships/image" Target="../media/image219.png"/><Relationship Id="rId10" Type="http://schemas.openxmlformats.org/officeDocument/2006/relationships/image" Target="../media/image220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11" Type="http://schemas.openxmlformats.org/officeDocument/2006/relationships/image" Target="../media/image224.png"/><Relationship Id="rId5" Type="http://schemas.openxmlformats.org/officeDocument/2006/relationships/image" Target="../media/image2.png"/><Relationship Id="rId10" Type="http://schemas.openxmlformats.org/officeDocument/2006/relationships/image" Target="../media/image223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png"/><Relationship Id="rId18" Type="http://schemas.openxmlformats.org/officeDocument/2006/relationships/image" Target="../media/image232.png"/><Relationship Id="rId3" Type="http://schemas.microsoft.com/office/2007/relationships/media" Target="../media/media5.mov"/><Relationship Id="rId21" Type="http://schemas.openxmlformats.org/officeDocument/2006/relationships/image" Target="../media/image235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231.png"/><Relationship Id="rId2" Type="http://schemas.openxmlformats.org/officeDocument/2006/relationships/video" Target="../media/media4.mov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microsoft.com/office/2007/relationships/media" Target="../media/media4.mov"/><Relationship Id="rId6" Type="http://schemas.openxmlformats.org/officeDocument/2006/relationships/video" Target="../media/media6.mov"/><Relationship Id="rId11" Type="http://schemas.openxmlformats.org/officeDocument/2006/relationships/image" Target="../media/image5.png"/><Relationship Id="rId5" Type="http://schemas.microsoft.com/office/2007/relationships/media" Target="../media/media6.mov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10" Type="http://schemas.openxmlformats.org/officeDocument/2006/relationships/image" Target="../media/image3.png"/><Relationship Id="rId19" Type="http://schemas.openxmlformats.org/officeDocument/2006/relationships/image" Target="../media/image233.png"/><Relationship Id="rId4" Type="http://schemas.openxmlformats.org/officeDocument/2006/relationships/video" Target="../media/media5.mov"/><Relationship Id="rId9" Type="http://schemas.openxmlformats.org/officeDocument/2006/relationships/image" Target="../media/image227.pn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77.png"/><Relationship Id="rId7" Type="http://schemas.openxmlformats.org/officeDocument/2006/relationships/image" Target="../media/image2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0.png"/><Relationship Id="rId10" Type="http://schemas.openxmlformats.org/officeDocument/2006/relationships/image" Target="../media/image243.png"/><Relationship Id="rId4" Type="http://schemas.openxmlformats.org/officeDocument/2006/relationships/image" Target="../media/image3.png"/><Relationship Id="rId9" Type="http://schemas.openxmlformats.org/officeDocument/2006/relationships/image" Target="../media/image2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4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44.png"/><Relationship Id="rId9" Type="http://schemas.openxmlformats.org/officeDocument/2006/relationships/image" Target="../media/image9.png"/><Relationship Id="rId14" Type="http://schemas.openxmlformats.org/officeDocument/2006/relationships/image" Target="../media/image2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21.png"/><Relationship Id="rId21" Type="http://schemas.openxmlformats.org/officeDocument/2006/relationships/image" Target="../media/image34.png"/><Relationship Id="rId7" Type="http://schemas.openxmlformats.org/officeDocument/2006/relationships/image" Target="../media/image9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55.png"/><Relationship Id="rId7" Type="http://schemas.openxmlformats.org/officeDocument/2006/relationships/image" Target="../media/image10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24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60.png"/><Relationship Id="rId21" Type="http://schemas.openxmlformats.org/officeDocument/2006/relationships/image" Target="../media/image73.png"/><Relationship Id="rId7" Type="http://schemas.openxmlformats.org/officeDocument/2006/relationships/image" Target="../media/image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24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81.png"/><Relationship Id="rId7" Type="http://schemas.openxmlformats.org/officeDocument/2006/relationships/image" Target="../media/image9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5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8100" y="8102600"/>
            <a:ext cx="812800" cy="800100"/>
          </a:xfrm>
          <a:prstGeom prst="rect">
            <a:avLst/>
          </a:prstGeom>
          <a:effectLst>
            <a:outerShdw blurRad="99865" dist="86038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858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100" y="3454400"/>
            <a:ext cx="800100" cy="774700"/>
          </a:xfrm>
          <a:prstGeom prst="rect">
            <a:avLst/>
          </a:prstGeom>
          <a:effectLst>
            <a:outerShdw blurRad="97335" dist="83858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13081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42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3733800"/>
            <a:ext cx="825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900" y="11125200"/>
            <a:ext cx="8255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0" y="22098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900" y="8737600"/>
            <a:ext cx="6223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8200" y="105791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7600" y="46990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01900" y="13081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8200" y="28321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6800" y="2019300"/>
            <a:ext cx="9525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21094700" y="6667500"/>
            <a:ext cx="9525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035300" y="3086100"/>
            <a:ext cx="18326100" cy="2374900"/>
          </a:xfrm>
          <a:prstGeom prst="rect">
            <a:avLst/>
          </a:prstGeom>
        </p:spPr>
        <p:txBody>
          <a:bodyPr lIns="0" tIns="169329" rIns="0" bIns="169329" rtlCol="0" anchor="ctr"/>
          <a:lstStyle/>
          <a:p>
            <a:pPr lvl="0" algn="ctr">
              <a:lnSpc>
                <a:spcPct val="99600"/>
              </a:lnSpc>
            </a:pPr>
            <a:r>
              <a:rPr lang="en" sz="13333" b="1" i="0" u="none" strike="noStrike">
                <a:solidFill>
                  <a:srgbClr val="FFFFFF"/>
                </a:solidFill>
                <a:latin typeface="SANGJU Gotgam"/>
              </a:rPr>
              <a:t>Hear, Here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95700" y="5765800"/>
            <a:ext cx="17005300" cy="825500"/>
          </a:xfrm>
          <a:prstGeom prst="rect">
            <a:avLst/>
          </a:prstGeom>
        </p:spPr>
        <p:txBody>
          <a:bodyPr lIns="0" tIns="59267" rIns="0" bIns="59267" rtlCol="0" anchor="ctr"/>
          <a:lstStyle/>
          <a:p>
            <a:pPr lvl="0" algn="ctr">
              <a:lnSpc>
                <a:spcPct val="99600"/>
              </a:lnSpc>
            </a:pP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카페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직원을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시스템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95700" y="10642600"/>
            <a:ext cx="6324600" cy="1676400"/>
          </a:xfrm>
          <a:prstGeom prst="rect">
            <a:avLst/>
          </a:prstGeom>
        </p:spPr>
        <p:txBody>
          <a:bodyPr lIns="0" tIns="44027" rIns="0" bIns="44027" rtlCol="0" anchor="ctr"/>
          <a:lstStyle/>
          <a:p>
            <a:pPr lvl="0" algn="ctr">
              <a:lnSpc>
                <a:spcPct val="99600"/>
              </a:lnSpc>
            </a:pPr>
            <a:r>
              <a:rPr lang="en" sz="3466" b="0" i="0" u="none" strike="noStrike">
                <a:solidFill>
                  <a:srgbClr val="FFFFFF"/>
                </a:solidFill>
                <a:latin typeface="Cafe24 Ssurround air"/>
              </a:rPr>
              <a:t>Mobile WebService Project</a:t>
            </a:r>
          </a:p>
          <a:p>
            <a:pPr lvl="0" algn="ctr">
              <a:lnSpc>
                <a:spcPct val="99600"/>
              </a:lnSpc>
            </a:pPr>
            <a:r>
              <a:rPr lang="en-US" sz="3466" b="0" i="0" u="none" strike="noStrike">
                <a:solidFill>
                  <a:srgbClr val="FFFFFF"/>
                </a:solidFill>
                <a:latin typeface="Cafe24 Ssurround air"/>
              </a:rPr>
              <a:t>Final Term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 air"/>
              </a:rPr>
              <a:t>보고서</a:t>
            </a:r>
          </a:p>
          <a:p>
            <a:pPr lvl="0" algn="ctr">
              <a:lnSpc>
                <a:spcPct val="99600"/>
              </a:lnSpc>
            </a:pPr>
            <a:r>
              <a:rPr lang="en-US" sz="3466" b="0" i="0" u="none" strike="noStrike">
                <a:solidFill>
                  <a:srgbClr val="FFFFFF"/>
                </a:solidFill>
                <a:latin typeface="Cafe24 Ssurround air"/>
              </a:rPr>
              <a:t>2022110203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 air"/>
              </a:rPr>
              <a:t>남지민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823095">
            <a:off x="9461500" y="8229600"/>
            <a:ext cx="45593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23900" y="3200400"/>
          <a:ext cx="22835394" cy="10208883"/>
        </p:xfrm>
        <a:graphic>
          <a:graphicData uri="http://schemas.openxmlformats.org/drawingml/2006/table">
            <a:tbl>
              <a:tblPr/>
              <a:tblGrid>
                <a:gridCol w="3110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 dirty="0" err="1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5697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2. Service System(Python, Django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Pythonanywhere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클라우드상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서비스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구동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확장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보안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보안키를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로그인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mysite/urls.py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obtain_auth_token, admin.site.urls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mysite/settings.py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REST_FRAMEWORK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설정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INSTALLED_APPS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rest_framework.authtoken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1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2-2. Image Blog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관리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확장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post_list, post_detail, post_new, post_edit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1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게시를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blogImage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blog/serializers.py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PostSerializer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569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2-4. 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획득을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blogImage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blog/serializers.py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PostSerializer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blog/models.py :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Post (image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blog/urls.py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path('api_root/', include(router.urls))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243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FCM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푸시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blog/fcm_utils.py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send_fcm_to_multiple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register_fcm_token, send_order_notification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FCMToken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63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2-5-2.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고객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유형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분류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 (customer_type, CUSTOMER_TYPE_CHOICES)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355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오래된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포스트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blog/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views.py</a:t>
                      </a: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delete_old_posts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36600" y="4229100"/>
          <a:ext cx="22833233" cy="8108448"/>
        </p:xfrm>
        <a:graphic>
          <a:graphicData uri="http://schemas.openxmlformats.org/drawingml/2006/table">
            <a:tbl>
              <a:tblPr/>
              <a:tblGrid>
                <a:gridCol w="272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1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727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5279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 Client System(Android, Native App,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개별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제안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3.1. Image list view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개별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제안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onCreate(), setupRecyclerView(), loadCustomers()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CustomerAdapter.java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onCreateViewHolder(), onBindViewHolder(), updateData()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7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3.2. 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획득을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CloadImage, loadCustomers()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1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활용한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시나리오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UI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3-3-1.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푸시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수신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자동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새로고침</a:t>
                      </a:r>
                      <a:b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MyFirebaseMessagingService.java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: MyFirebaseMessagingService 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핵심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onMessageReceived())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notificationReceiver, loadCustomers()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3-3-2.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고객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상세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보기</a:t>
                      </a:r>
                      <a:b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DetailActivity.java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: DetailActivity 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핵심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onCreate(), displayData())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3-3-3.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손님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b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DetailActivity.java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: deleteCustomer()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3-3-4.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오래된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손님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전체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b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: deleteOldCustomers(), deleteOldPostsFromServer()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YOLOv5 pretrained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(yolov5s.pt)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로드하여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검출을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수행합니다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DetectMultiBackend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클래스를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초기화하고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웹캠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비디오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처리합니다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0170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MS COCO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데이터셋으로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훈련된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YOLOv5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80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클래스를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검출합니다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person, motorcycle, bicycle, chair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다양한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실시간으로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인식하고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바운딩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박스로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000" y="4000500"/>
            <a:ext cx="6007100" cy="389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43100" y="4000500"/>
            <a:ext cx="61976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24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동일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연속으로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감지되는지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변화를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consecutive_detections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딕셔너리를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객체별로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연속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이벤트를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발생시킵니다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46000" y="3352800"/>
            <a:ext cx="10604500" cy="924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9131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8044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메타데이터를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Django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/api_root/Post/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엔드포인트로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요청하여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JWT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헤더에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multipart/form-data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형식으로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5900" y="3860800"/>
            <a:ext cx="7632700" cy="405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27000" y="3848100"/>
            <a:ext cx="5143500" cy="411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70500" y="3860800"/>
            <a:ext cx="4686300" cy="411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7000" y="8026400"/>
            <a:ext cx="98298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24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MediaPipe Pose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Hands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제스처를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Pose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찾고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Hands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어깨보다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있으면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들기로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counter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들었을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446000" y="3352800"/>
            <a:ext cx="10604500" cy="924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6487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3218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(motorcycle, bicycle, chair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동시에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식별합니다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entrance_outside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(60%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사라지고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vehicle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남아있으면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3962400"/>
            <a:ext cx="4838700" cy="389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3962400"/>
            <a:ext cx="4508500" cy="393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84700" y="3695700"/>
            <a:ext cx="5334000" cy="393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65100" y="3695700"/>
            <a:ext cx="4203700" cy="393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65100" y="7708900"/>
            <a:ext cx="4241800" cy="64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4700" y="7874000"/>
            <a:ext cx="54864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0134600" y="3352800"/>
            <a:ext cx="12484100" cy="937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3400" y="5080000"/>
            <a:ext cx="5486400" cy="382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3500" y="5080000"/>
            <a:ext cx="5461000" cy="382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3500" y="9613900"/>
            <a:ext cx="5486400" cy="233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3400" y="9588500"/>
            <a:ext cx="5486400" cy="240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>
            <a:off x="1574800" y="3352800"/>
            <a:ext cx="7924800" cy="937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2000" y="4064000"/>
            <a:ext cx="6934200" cy="1257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44700" y="6083300"/>
            <a:ext cx="7010400" cy="500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바운딩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박스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현재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비교하여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30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픽셀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"entering"(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"leaving"(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여기서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
entrance_inside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퇴장을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6100" y="4089400"/>
            <a:ext cx="27178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27700" y="4089400"/>
            <a:ext cx="15494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2250" y="-5526124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4963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1694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Django Admin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웹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로그인과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Admin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페이지에서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로그인하거나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API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발급받아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496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1694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작성자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두고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Django Admin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글을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생성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페이지에서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업로드된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함께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간단한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서비스를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32500" y="3810000"/>
            <a:ext cx="3632200" cy="427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0300" y="3810000"/>
            <a:ext cx="8318500" cy="361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7708900"/>
            <a:ext cx="8318500" cy="393700"/>
          </a:xfrm>
          <a:prstGeom prst="rect">
            <a:avLst/>
          </a:prstGeom>
        </p:spPr>
      </p:pic>
      <p:pic>
        <p:nvPicPr>
          <p:cNvPr id="21" name="그림 20" descr="텍스트, 인간의 얼굴, 스크린샷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D14F6F-C3FA-54A5-F72F-FBDE7D7595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153" y="3782385"/>
            <a:ext cx="5499100" cy="42932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60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3058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8978900"/>
            <a:ext cx="9766300" cy="327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blogImage(ModelViewSet)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PostSerializer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/api_root/Post/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경로에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RESTful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게시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Edge System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엔드포인트로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설명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생성하고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GET/PUT/DELETE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메서드를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조회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수행할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446000" y="3352800"/>
            <a:ext cx="10604500" cy="960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3058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9789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Android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클라이언트는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GET /api_root/Post/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저장된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URL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조회한다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응답으로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받은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JSON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파싱해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썸네일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표시함으로써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Image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획득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구현한다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4127500"/>
            <a:ext cx="5054600" cy="359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4127500"/>
            <a:ext cx="4495800" cy="359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8600" y="3733800"/>
            <a:ext cx="45339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24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0010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8674100"/>
            <a:ext cx="9766300" cy="318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FCMToken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모델로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디바이스의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FCM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저장하고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/api/fcm-token/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등록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갱신한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/api/send-notification/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Firebase Admin SDK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등록된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디바이스로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푸시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YOLO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인식했을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즉시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모바일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기기로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“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도착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”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같은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보낼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12446000" y="3352800"/>
            <a:ext cx="10604500" cy="924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80264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699500"/>
            <a:ext cx="9766300" cy="327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customer_type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(new),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(call),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(delivery)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유형으로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포스트를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/api/send-notification/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customer_type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따라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다르게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구성하여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도착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맞는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맞춤형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메시지가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전송되도록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4064000"/>
            <a:ext cx="9664700" cy="342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3200" y="4305300"/>
            <a:ext cx="96647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2606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0" y="80010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30500" y="8674100"/>
            <a:ext cx="9766300" cy="312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created_date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날짜가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아닌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Post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번에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삭제하는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
DELETE /api/delete-old-posts/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엔드포인트를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생성되지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않은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오래된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기록들을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필터링하여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삭제하고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개수를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응답으로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반환합니다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매일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오래된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정리하여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DB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용량을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관리할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700" y="3886200"/>
            <a:ext cx="6972300" cy="356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920000">
            <a:off x="15519400" y="5918200"/>
            <a:ext cx="8229600" cy="822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0000">
            <a:off x="14363700" y="10972800"/>
            <a:ext cx="40767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00" y="1485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26670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42672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58674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74803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90805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106807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7670800"/>
            <a:ext cx="622300" cy="62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220700" y="6184900"/>
            <a:ext cx="19304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 dirty="0" err="1">
                <a:solidFill>
                  <a:srgbClr val="FFFFFF"/>
                </a:solidFill>
                <a:ea typeface="Cafe24 Ssurround air"/>
              </a:rPr>
              <a:t>필요성</a:t>
            </a:r>
            <a:endParaRPr lang="en" sz="36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772900" y="6121400"/>
            <a:ext cx="11049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20700" y="7810500"/>
            <a:ext cx="14859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 dirty="0" err="1">
                <a:solidFill>
                  <a:srgbClr val="FFFFFF"/>
                </a:solidFill>
                <a:ea typeface="Cafe24 Ssurround air"/>
              </a:rPr>
              <a:t>기능</a:t>
            </a:r>
            <a:endParaRPr lang="en" sz="36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772900" y="7747000"/>
            <a:ext cx="10668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20700" y="9423400"/>
            <a:ext cx="63627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 dirty="0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600" b="0" i="0" u="none" strike="noStrike" dirty="0">
                <a:solidFill>
                  <a:srgbClr val="FFFFFF"/>
                </a:solidFill>
                <a:ea typeface="Cafe24 Ssurround air"/>
              </a:rPr>
              <a:t>시나리오</a:t>
            </a:r>
            <a:r>
              <a:rPr lang="en-US" sz="3600" b="0" i="0" u="none" strike="noStrike" dirty="0">
                <a:solidFill>
                  <a:srgbClr val="FFFFFF"/>
                </a:solidFill>
                <a:latin typeface="Cafe24 Ssurround air"/>
              </a:rPr>
              <a:t> (UI </a:t>
            </a:r>
            <a:r>
              <a:rPr lang="ko-KR" sz="3600" b="0" i="0" u="none" strike="noStrike" dirty="0">
                <a:solidFill>
                  <a:srgbClr val="FFFFFF"/>
                </a:solidFill>
                <a:ea typeface="Cafe24 Ssurround air"/>
              </a:rPr>
              <a:t>구성</a:t>
            </a:r>
            <a:r>
              <a:rPr lang="en-US" sz="36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72900" y="9359900"/>
            <a:ext cx="11049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0700" y="10985500"/>
            <a:ext cx="19304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기대효과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72900" y="10922000"/>
            <a:ext cx="10668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20700" y="3009900"/>
            <a:ext cx="42799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요구조건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72900" y="2946400"/>
            <a:ext cx="10033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20700" y="4597400"/>
            <a:ext cx="19304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목적</a:t>
            </a:r>
            <a:endParaRPr lang="en" sz="36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772900" y="4533900"/>
            <a:ext cx="10287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02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900" y="2349500"/>
            <a:ext cx="5410200" cy="1473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0500" y="7810500"/>
            <a:ext cx="45720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37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717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RecyclerView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스크롤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가능한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customer_type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따라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빨강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+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펄스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파랑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골드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받아온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FCM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최신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갱신됩니다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37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115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788400"/>
            <a:ext cx="9766300" cy="328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Django REST API(GET /api_root/Post/)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비동기로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가져옵니다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(Authorization: Token)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JSON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응답을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파싱해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변환합니다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image, customer_type, created_date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추출하고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URL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Glide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비동기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3835400"/>
            <a:ext cx="3695700" cy="402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28600" y="4457700"/>
            <a:ext cx="962660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318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FCM</a:t>
            </a:r>
            <a:r>
              <a:rPr lang="ko-KR" altLang="en-US" sz="2533" b="0" i="0" u="none" strike="noStrike" dirty="0">
                <a:solidFill>
                  <a:srgbClr val="FFFFFF"/>
                </a:solidFill>
                <a:latin typeface="Cafe24 Ssurround air"/>
                <a:ea typeface="Cafe24 Ssurround air"/>
              </a:rPr>
              <a:t>을 통해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푸시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수신합니다</a:t>
            </a:r>
            <a:r>
              <a:rPr lang="en-US" altLang="ko-KR" sz="2533" b="0" i="0" u="none" strike="noStrike" dirty="0">
                <a:solidFill>
                  <a:srgbClr val="FFFFFF"/>
                </a:solidFill>
                <a:ea typeface="Cafe24 Ssurround air"/>
              </a:rPr>
              <a:t>.</a:t>
            </a:r>
            <a:r>
              <a:rPr lang="ko-KR" altLang="en-US" sz="2533" b="0" i="0" u="none" strike="noStrike" dirty="0">
                <a:solidFill>
                  <a:srgbClr val="FFFFFF"/>
                </a:solidFill>
                <a:ea typeface="Cafe24 Ssurround air"/>
              </a:rPr>
              <a:t> </a:t>
            </a:r>
            <a:r>
              <a:rPr lang="ko-KR" altLang="en-US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알림 </a:t>
            </a:r>
            <a:r>
              <a:rPr lang="ko-KR" altLang="en-US" sz="2533" dirty="0" err="1">
                <a:solidFill>
                  <a:srgbClr val="FFFFFF"/>
                </a:solidFill>
                <a:latin typeface="Cafe24 Ssurround air"/>
                <a:ea typeface="Cafe24 Ssurround air"/>
              </a:rPr>
              <a:t>수신시</a:t>
            </a:r>
            <a:r>
              <a:rPr lang="ko-KR" altLang="en-US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 자동으로 최신 데이터를 갱신하고</a:t>
            </a:r>
            <a:r>
              <a:rPr lang="en-US" altLang="ko-KR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,</a:t>
            </a:r>
            <a:r>
              <a:rPr lang="ko-KR" altLang="en-US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 사용자는 앱을 실행하지 않아도 알림을 받고 앱을 실행 시 항상 최신 정보를 확인할 수 있습니다</a:t>
            </a:r>
            <a:r>
              <a:rPr lang="en-US" altLang="ko-KR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.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클릭하면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Intent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 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전달하며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화면에서는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100" y="3771900"/>
            <a:ext cx="3149600" cy="414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00" y="3746500"/>
            <a:ext cx="24638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7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클릭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DELETE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요청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(DELETE /api_root/Post/&lt;id&gt;/)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성공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(200/204)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종료합니다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03200" y="90170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헤더의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누르면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아닌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다이얼로그가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개수를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새로고침합니다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유지되고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60600" y="4038600"/>
            <a:ext cx="5575300" cy="360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500" y="3924300"/>
            <a:ext cx="384810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159000" y="2667000"/>
            <a:ext cx="200533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300" y="3048000"/>
            <a:ext cx="3886200" cy="864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0" y="3048000"/>
            <a:ext cx="3886200" cy="864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7300" y="3048000"/>
            <a:ext cx="3886200" cy="864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895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000" y="12065000"/>
            <a:ext cx="10795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5600" y="12065000"/>
            <a:ext cx="3530600" cy="54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4200" y="12065000"/>
            <a:ext cx="27178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51500" y="12065000"/>
            <a:ext cx="23622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003300" y="2667000"/>
            <a:ext cx="89535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0" y="3048000"/>
            <a:ext cx="3886200" cy="864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3048000"/>
            <a:ext cx="3886200" cy="863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0325100" y="2667000"/>
            <a:ext cx="13004800" cy="1042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59000" y="3073400"/>
            <a:ext cx="3886200" cy="863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73800" y="3073400"/>
            <a:ext cx="3886200" cy="864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12065000"/>
            <a:ext cx="15494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0000" y="12065000"/>
            <a:ext cx="22479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55800" y="12065000"/>
            <a:ext cx="43434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68300" y="2946400"/>
            <a:ext cx="11938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6134100" y="2667000"/>
            <a:ext cx="120269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9700" y="12065000"/>
            <a:ext cx="31750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4900" y="12065000"/>
            <a:ext cx="22479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100" y="3048000"/>
            <a:ext cx="3886200" cy="864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6235700"/>
            <a:ext cx="11938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5397">
            <a:off x="11150600" y="6642100"/>
            <a:ext cx="2247900" cy="1079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481800" y="2374900"/>
            <a:ext cx="2527300" cy="2298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690920">
            <a:off x="1955800" y="9791700"/>
            <a:ext cx="22479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시연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및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설정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2400300" y="2857500"/>
            <a:ext cx="5207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800" y="3035300"/>
            <a:ext cx="45847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727200" y="4025900"/>
            <a:ext cx="6553200" cy="899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4584700"/>
            <a:ext cx="5854700" cy="546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20900" y="5232400"/>
            <a:ext cx="5930900" cy="939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3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채널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CCTV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동시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운용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
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외부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/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내부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/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8900" y="6565900"/>
            <a:ext cx="2336800" cy="233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9000" y="9245600"/>
            <a:ext cx="58547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3492500" y="9182100"/>
            <a:ext cx="30226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689100" y="10007600"/>
            <a:ext cx="6769100" cy="2501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단일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en" sz="2400" b="1" i="0" u="none" strike="noStrike" dirty="0">
                <a:solidFill>
                  <a:srgbClr val="FFFFFF"/>
                </a:solidFill>
                <a:latin typeface="Cafe24 Ssurround"/>
              </a:rPr>
              <a:t>CAMERA_MODE</a:t>
            </a:r>
            <a:r>
              <a:rPr lang="ko-KR" sz="2400" b="0" i="0" u="none" strike="noStrike" dirty="0" err="1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
3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연출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
1.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altLang="ko-KR" sz="2400" dirty="0">
                <a:solidFill>
                  <a:srgbClr val="FFFFFF"/>
                </a:solidFill>
                <a:latin typeface="Cafe24 Ssurround air"/>
                <a:ea typeface="Cafe24 Ssurround air"/>
              </a:rPr>
              <a:t> 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+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
2.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altLang="ko-KR" sz="2400" dirty="0">
                <a:solidFill>
                  <a:srgbClr val="FFFFFF"/>
                </a:solidFill>
                <a:latin typeface="Cafe24 Ssurround air"/>
                <a:ea typeface="Cafe24 Ssurround air"/>
              </a:rPr>
              <a:t> 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일반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
3.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altLang="ko-KR" sz="2400" dirty="0">
                <a:solidFill>
                  <a:srgbClr val="FFFFFF"/>
                </a:solidFill>
                <a:latin typeface="Cafe24 Ssurround air"/>
                <a:ea typeface="Cafe24 Ssurround air"/>
              </a:rPr>
              <a:t> 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손들기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제스처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9563100" y="2857500"/>
            <a:ext cx="52070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0600" y="3035300"/>
            <a:ext cx="4584700" cy="584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8890000" y="4025900"/>
            <a:ext cx="6553200" cy="899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600" y="4584700"/>
            <a:ext cx="5854700" cy="546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07500" y="5232400"/>
            <a:ext cx="5930900" cy="1917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스마트워치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웨어러블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착용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중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핸드폰을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계속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없으므로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진동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(Haptic)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</a:p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즉각적인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인지가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필수적임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8200" y="7467600"/>
            <a:ext cx="2336800" cy="233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8300" y="10147300"/>
            <a:ext cx="5854700" cy="546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88400" y="10922000"/>
            <a:ext cx="6769100" cy="1397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안드로이드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에뮬레이터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화면</a:t>
            </a:r>
            <a:b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실제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 err="1">
                <a:solidFill>
                  <a:srgbClr val="FFFFFF"/>
                </a:solidFill>
                <a:ea typeface="Cafe24 Ssurround air"/>
              </a:rPr>
              <a:t>워치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연동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대신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화면상의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팝업으로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b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</a:b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작동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10680700" y="10083800"/>
            <a:ext cx="3022600" cy="558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30000"/>
          </a:blip>
          <a:stretch>
            <a:fillRect/>
          </a:stretch>
        </p:blipFill>
        <p:spPr>
          <a:xfrm>
            <a:off x="16713200" y="2857500"/>
            <a:ext cx="5207000" cy="863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030700" y="3035300"/>
            <a:ext cx="4584700" cy="584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>
            <a:alphaModFix amt="7000"/>
          </a:blip>
          <a:stretch>
            <a:fillRect/>
          </a:stretch>
        </p:blipFill>
        <p:spPr>
          <a:xfrm>
            <a:off x="16040100" y="4025900"/>
            <a:ext cx="6553200" cy="899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0" y="4584700"/>
            <a:ext cx="5854700" cy="546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6357600" y="5232400"/>
            <a:ext cx="5930900" cy="876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기준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+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조합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인식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endParaRPr lang="ko-KR" sz="2400" b="0" i="0" u="none" strike="noStrike">
              <a:solidFill>
                <a:srgbClr val="FFFFFF"/>
              </a:solidFill>
              <a:ea typeface="Cafe24 Ssurround air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148300" y="6959600"/>
            <a:ext cx="2336800" cy="2336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95700" y="10147300"/>
            <a:ext cx="5854700" cy="5461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5938500" y="10922000"/>
            <a:ext cx="6769100" cy="1397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촬영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환경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제약으로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인해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의자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(Chair)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대체하여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시연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17818100" y="10083800"/>
            <a:ext cx="302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6159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조건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사람이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지속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</a:p>
          <a:p>
            <a:pPr lvl="0" algn="l">
              <a:lnSpc>
                <a:spcPct val="141100"/>
              </a:lnSpc>
            </a:pPr>
            <a:endParaRPr lang="ko-KR" sz="2666" b="0" i="0" u="none" strike="noStrike">
              <a:solidFill>
                <a:srgbClr val="FFFFFF"/>
              </a:solidFill>
              <a:ea typeface="Cafe24 Ssurround air"/>
            </a:endParaRP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ko-KR" sz="2666" b="1" i="0" u="none" strike="noStrike">
                <a:solidFill>
                  <a:srgbClr val="FFFFFF"/>
                </a:solidFill>
                <a:ea typeface="Cafe24 Ssurround air"/>
              </a:rPr>
              <a:t>방향</a:t>
            </a:r>
            <a:r>
              <a:rPr lang="en-US" sz="2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1" i="0" u="none" strike="noStrike">
                <a:solidFill>
                  <a:srgbClr val="FFFFFF"/>
                </a:solidFill>
                <a:ea typeface="Cafe24 Ssurround air"/>
              </a:rPr>
              <a:t>판단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30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픽셀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이상이면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!"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통계만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83350" y="4201337"/>
            <a:ext cx="2806700" cy="736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3)">
            <a:hlinkClick r:id="" action="ppaction://media"/>
            <a:extLst>
              <a:ext uri="{FF2B5EF4-FFF2-40B4-BE49-F238E27FC236}">
                <a16:creationId xmlns:a16="http://schemas.microsoft.com/office/drawing/2014/main" id="{7DEB7A32-D224-11BB-EC35-8A3F089A56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06500" y="3429000"/>
            <a:ext cx="15680267" cy="882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500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조건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사람과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
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동시에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감지됨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판단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사람이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(60%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사라지고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오토바이는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남아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있으면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판단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!"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46850" y="4203257"/>
            <a:ext cx="2882900" cy="84455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2)">
            <a:hlinkClick r:id="" action="ppaction://media"/>
            <a:extLst>
              <a:ext uri="{FF2B5EF4-FFF2-40B4-BE49-F238E27FC236}">
                <a16:creationId xmlns:a16="http://schemas.microsoft.com/office/drawing/2014/main" id="{8E4E7FDD-188A-0EAD-E834-38A8B2A66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5938" y="3429000"/>
            <a:ext cx="15750462" cy="8859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6946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- 1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</a:p>
          <a:p>
            <a:pPr lvl="0" algn="l">
              <a:lnSpc>
                <a:spcPct val="141100"/>
              </a:lnSpc>
            </a:pP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
- 2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같은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위치에서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15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체류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그냥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지나가는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제외시키기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위함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  <a:p>
            <a:pPr lvl="0" algn="l">
              <a:lnSpc>
                <a:spcPct val="141100"/>
              </a:lnSpc>
            </a:pPr>
            <a:r>
              <a:rPr lang="en" sz="2533" b="0" i="0" u="none" strike="noStrike">
                <a:solidFill>
                  <a:srgbClr val="FFFFFF"/>
                </a:solidFill>
                <a:latin typeface="Cafe24 Ssurround air"/>
              </a:rPr>
              <a:t>
- </a:t>
            </a: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3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MediaPipe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동작이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들지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않으면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메뉴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보는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사람이나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그냥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앞에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  <a:p>
            <a:pPr lvl="0" algn="l">
              <a:lnSpc>
                <a:spcPct val="141100"/>
              </a:lnSpc>
            </a:pPr>
            <a:br>
              <a:rPr/>
            </a:b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조건을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만족하면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!"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전송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18300" y="4178300"/>
            <a:ext cx="25146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1)">
            <a:hlinkClick r:id="" action="ppaction://media"/>
            <a:extLst>
              <a:ext uri="{FF2B5EF4-FFF2-40B4-BE49-F238E27FC236}">
                <a16:creationId xmlns:a16="http://schemas.microsoft.com/office/drawing/2014/main" id="{56D158C6-7A25-B3D4-DF11-04832FD27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" y="3429091"/>
            <a:ext cx="15713972" cy="8839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524000" y="3314700"/>
            <a:ext cx="67310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8826500" y="3314700"/>
            <a:ext cx="6731000" cy="901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6129000" y="3314700"/>
            <a:ext cx="6731000" cy="901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923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Edge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948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Service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846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Client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1200" y="5194300"/>
            <a:ext cx="5943600" cy="673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1-1. YoloV5 pretrained model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대체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1-2.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Ms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coco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훈련데이터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검출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(Classes) : 80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검출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대체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1-3.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종류의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동일한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Change Detection
1-4.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게시를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1-5.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추가기능</a:t>
            </a:r>
            <a:b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</a:br>
            <a:endParaRPr lang="ko-KR" sz="32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3700" y="5194300"/>
            <a:ext cx="5956300" cy="612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2-1.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보안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보안키를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이용한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로그인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2-2. Image Blog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관리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일부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확장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2-3.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게시를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2-4. Image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획득을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2-5.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b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</a:br>
            <a:endParaRPr lang="ko-KR" sz="32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73500" y="5194300"/>
            <a:ext cx="5943600" cy="5499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3-1. Image list view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개별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제안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3-2. Image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획득을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3-3.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추가기능을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활용한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시나리오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UI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3-4.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b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</a:br>
            <a:endParaRPr lang="ko-KR" sz="32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62200" y="1117600"/>
            <a:ext cx="195707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7998" b="0" i="0" u="none" strike="noStrike">
                <a:solidFill>
                  <a:srgbClr val="FFFFFF"/>
                </a:solidFill>
                <a:ea typeface="Cafe24 Ssurround"/>
              </a:rPr>
              <a:t>요구조건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alphaModFix amt="7000"/>
          </a:blip>
          <a:stretch>
            <a:fillRect/>
          </a:stretch>
        </p:blipFill>
        <p:spPr>
          <a:xfrm>
            <a:off x="749300" y="2743200"/>
            <a:ext cx="146558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alphaModFix amt="7000"/>
          </a:blip>
          <a:stretch>
            <a:fillRect/>
          </a:stretch>
        </p:blipFill>
        <p:spPr>
          <a:xfrm>
            <a:off x="16129000" y="2743200"/>
            <a:ext cx="7251700" cy="250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86200" y="3149600"/>
            <a:ext cx="63373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>
            <a:alphaModFix amt="7000"/>
          </a:blip>
          <a:stretch>
            <a:fillRect/>
          </a:stretch>
        </p:blipFill>
        <p:spPr>
          <a:xfrm>
            <a:off x="16154400" y="5664200"/>
            <a:ext cx="7251700" cy="3314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60800" y="3949700"/>
            <a:ext cx="6400800" cy="876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화면에서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눌러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제거할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8">
            <a:alphaModFix amt="7000"/>
          </a:blip>
          <a:stretch>
            <a:fillRect/>
          </a:stretch>
        </p:blipFill>
        <p:spPr>
          <a:xfrm>
            <a:off x="16154400" y="9410700"/>
            <a:ext cx="7251700" cy="359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586200" y="5930900"/>
            <a:ext cx="6337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560800" y="6731000"/>
            <a:ext cx="6400800" cy="198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응답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완료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회색으로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표시하여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구분합니다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
→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아직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응대하지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않은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한눈에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파악하여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우선순위를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명확히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6200" y="9817100"/>
            <a:ext cx="63373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560800" y="10642600"/>
            <a:ext cx="6400800" cy="198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어제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내역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과거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번에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정리합니다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
→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매일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쌓이는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간편하게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관리하여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앱이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무거워지지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빠르게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유지됩니다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0" name="화면 기록 2025-12-20 오전 2.08.08">
            <a:hlinkClick r:id="" action="ppaction://media"/>
            <a:extLst>
              <a:ext uri="{FF2B5EF4-FFF2-40B4-BE49-F238E27FC236}">
                <a16:creationId xmlns:a16="http://schemas.microsoft.com/office/drawing/2014/main" id="{A353D7CE-1121-7EB3-2980-394A2013D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398185" y="3505201"/>
            <a:ext cx="3975100" cy="8736929"/>
          </a:xfrm>
          <a:prstGeom prst="rect">
            <a:avLst/>
          </a:prstGeom>
        </p:spPr>
      </p:pic>
      <p:pic>
        <p:nvPicPr>
          <p:cNvPr id="21" name="화면 기록 2025-12-20 오전 2.08.29">
            <a:hlinkClick r:id="" action="ppaction://media"/>
            <a:extLst>
              <a:ext uri="{FF2B5EF4-FFF2-40B4-BE49-F238E27FC236}">
                <a16:creationId xmlns:a16="http://schemas.microsoft.com/office/drawing/2014/main" id="{CCEC629D-B49A-253F-A3DA-8E1FF0AC4C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061738" y="3505200"/>
            <a:ext cx="3975101" cy="8736929"/>
          </a:xfrm>
          <a:prstGeom prst="rect">
            <a:avLst/>
          </a:prstGeom>
        </p:spPr>
      </p:pic>
      <p:pic>
        <p:nvPicPr>
          <p:cNvPr id="22" name="화면 기록 2025-12-20 오전 2.09.29">
            <a:hlinkClick r:id="" action="ppaction://media"/>
            <a:extLst>
              <a:ext uri="{FF2B5EF4-FFF2-40B4-BE49-F238E27FC236}">
                <a16:creationId xmlns:a16="http://schemas.microsoft.com/office/drawing/2014/main" id="{B7BC256B-6114-F35C-7FE9-506F69028C6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0731498" y="3505200"/>
            <a:ext cx="3975102" cy="8736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0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51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2603500" y="3746500"/>
            <a:ext cx="9309100" cy="383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86100" y="4191000"/>
            <a:ext cx="84963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청각장애인의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진입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완화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86100" y="5181600"/>
            <a:ext cx="8458200" cy="1511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기존에는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소리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중심의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환경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때문에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어려웠던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부분을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보완해줌으로써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안심하고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서비스업에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도전할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기반이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마련됩니다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71400" y="3746500"/>
            <a:ext cx="9309100" cy="383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54000" y="41910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안정적이고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편안한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조성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4000" y="51816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감지를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놓칠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일이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줄어들어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효율이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높아지고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직원과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모두가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불편과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 err="1">
                <a:solidFill>
                  <a:srgbClr val="FFFFFF"/>
                </a:solidFill>
                <a:ea typeface="Cafe24 Ssurround air"/>
              </a:rPr>
              <a:t>스트레스없이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자연스러운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서비스를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경험할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환경이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만들어집니다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2603500" y="8102600"/>
            <a:ext cx="9309100" cy="386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086100" y="85598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기술을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통한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포용적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공간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확산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86100" y="95250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시스템은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단순한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아니라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누구나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불편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없이</a:t>
            </a:r>
            <a:b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</a:b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일할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포용적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(Assistive Tech)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확장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가능성을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보여주는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사례가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됩니다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사회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전반에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접근성과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다양성에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대한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인식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개선을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가져올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12471400" y="8102600"/>
            <a:ext cx="9309100" cy="386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954000" y="85598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장애와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비장애의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경계를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낮추는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실질적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변화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54000" y="95250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“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소리가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들리지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않아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일하기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어렵다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”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라는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기존의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장벽이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
“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있으니까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충분히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가능하다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”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바뀌며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,
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결국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능력의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문제를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‘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환경의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문제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’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전환하는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사고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변화를</a:t>
            </a:r>
            <a:r>
              <a:rPr lang="en-US" altLang="ko-KR" sz="2600" b="0" i="0" u="none" strike="noStrike" dirty="0">
                <a:solidFill>
                  <a:srgbClr val="FFFFFF"/>
                </a:solidFill>
                <a:ea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이끌어냅니다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11176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기대효과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11176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결론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3060700" y="5334000"/>
            <a:ext cx="8699500" cy="62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5524500" y="3962400"/>
            <a:ext cx="3759200" cy="863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797550" y="4006850"/>
            <a:ext cx="32131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54" b="0" i="0" u="none" strike="noStrike" dirty="0">
                <a:solidFill>
                  <a:srgbClr val="FFFFFF"/>
                </a:solidFill>
                <a:latin typeface="Hakgyoansim Wooju R"/>
              </a:rPr>
              <a:t>Service Value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4100" y="7772400"/>
            <a:ext cx="7632700" cy="2311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호출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감지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자동화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기술로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소통의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어려움을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해결하여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업무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누락을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방지하고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매장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운영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효율을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극대화합니다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직원은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안심하고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업무에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집중하며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고객은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끊김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없는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서비스를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경험하는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이상적인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모델을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구축합니다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8700" y="6083300"/>
            <a:ext cx="76835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모두가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만족하는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서비스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환경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완성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
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12623800" y="5334000"/>
            <a:ext cx="8699500" cy="6299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5100300" y="3962400"/>
            <a:ext cx="3759200" cy="863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367000" y="4006850"/>
            <a:ext cx="32131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54" b="0" i="0" u="none" strike="noStrike" dirty="0">
                <a:solidFill>
                  <a:srgbClr val="FFFFFF"/>
                </a:solidFill>
                <a:latin typeface="Hakgyoansim Wooju R"/>
              </a:rPr>
              <a:t>Social Value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7200" y="7810500"/>
            <a:ext cx="7632700" cy="2235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들리지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않아서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불가능하다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편견을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깨고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적절한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기술이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있다면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충분히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가능하다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새로운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기준을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제시합니다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개인의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능력을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넘어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환경을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지원함으로써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장애와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비장애의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경계를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허무는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실질적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변화를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이끌어냅니다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31800" y="6134100"/>
            <a:ext cx="7683500" cy="609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장애가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장벽이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되지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않는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포용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사회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8100" y="8102600"/>
            <a:ext cx="812800" cy="800100"/>
          </a:xfrm>
          <a:prstGeom prst="rect">
            <a:avLst/>
          </a:prstGeom>
          <a:effectLst>
            <a:outerShdw blurRad="99865" dist="86038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6858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6100" y="3454400"/>
            <a:ext cx="800100" cy="774700"/>
          </a:xfrm>
          <a:prstGeom prst="rect">
            <a:avLst/>
          </a:prstGeom>
          <a:effectLst>
            <a:outerShdw blurRad="97335" dist="83858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13081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42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3733800"/>
            <a:ext cx="825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574800"/>
            <a:ext cx="8255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96300" y="3632200"/>
            <a:ext cx="8255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7900" y="11125200"/>
            <a:ext cx="825500" cy="82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0" y="22098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4900" y="87376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8200" y="105791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27600" y="46990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01900" y="1308100"/>
            <a:ext cx="6223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8200" y="2832100"/>
            <a:ext cx="6223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1803400"/>
            <a:ext cx="9525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21259800" y="6794500"/>
            <a:ext cx="952500" cy="749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429000" y="3060700"/>
            <a:ext cx="17538700" cy="2273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청각장애인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바리스타가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경험하는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고요한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세계와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닮은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우주를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테마로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선택했습니다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.
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조용한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우주에서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별이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빛나듯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작은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알림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하나가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청각장애인의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일터에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작은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빛이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되어줍니다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.
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소리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대신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마음으로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소통하며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모두가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따뜻한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기회를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누리는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세상을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만들어가겠습니다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.
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900" y="6019800"/>
            <a:ext cx="18884900" cy="1473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8900" y="8229600"/>
            <a:ext cx="3784600" cy="5486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46949">
            <a:off x="13627100" y="9461500"/>
            <a:ext cx="13589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5092700" y="3111500"/>
            <a:ext cx="5473700" cy="8750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시스템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2153900" y="3111500"/>
            <a:ext cx="5486400" cy="875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4000500"/>
            <a:ext cx="1778000" cy="177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64400" y="8242300"/>
            <a:ext cx="2971800" cy="297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81900" y="4051300"/>
            <a:ext cx="2324100" cy="300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6248400"/>
            <a:ext cx="1778000" cy="177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8496300"/>
            <a:ext cx="1778000" cy="177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4300" y="12128500"/>
            <a:ext cx="27178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46100" y="12128500"/>
            <a:ext cx="32893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51800" y="12128500"/>
            <a:ext cx="1384300" cy="54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7300" y="10350500"/>
            <a:ext cx="27686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44500" y="9842500"/>
            <a:ext cx="3505200" cy="121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80100" y="8966200"/>
            <a:ext cx="4025900" cy="102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32500" y="3771900"/>
            <a:ext cx="3594100" cy="1155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16600" y="5295900"/>
            <a:ext cx="38100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53100" y="6540500"/>
            <a:ext cx="41656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18059400" y="4127500"/>
            <a:ext cx="1168400" cy="2336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7945100" y="5257800"/>
            <a:ext cx="1168400" cy="2336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140000">
            <a:off x="10922000" y="4165600"/>
            <a:ext cx="1168400" cy="2336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3670300" y="4140200"/>
            <a:ext cx="1168400" cy="2336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3670300" y="6324600"/>
            <a:ext cx="1168400" cy="2336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140000">
            <a:off x="3670300" y="8572500"/>
            <a:ext cx="1168400" cy="2336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00400" y="10261600"/>
            <a:ext cx="1892300" cy="495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37800" y="5880100"/>
            <a:ext cx="2032000" cy="533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653000" y="4165600"/>
            <a:ext cx="1739900" cy="533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627600" y="7023100"/>
            <a:ext cx="20447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74700" y="4838700"/>
            <a:ext cx="2819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정의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2800" y="8458200"/>
            <a:ext cx="2971800" cy="297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54900" y="4584700"/>
            <a:ext cx="2324100" cy="300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09700" y="2628900"/>
            <a:ext cx="16471900" cy="325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2882900"/>
            <a:ext cx="1778000" cy="177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1900" y="2882900"/>
            <a:ext cx="1778000" cy="219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4711700" y="3390900"/>
            <a:ext cx="736600" cy="148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83900" y="3035300"/>
            <a:ext cx="1752600" cy="175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140000">
            <a:off x="9232900" y="3390900"/>
            <a:ext cx="736600" cy="148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17800" y="3086100"/>
            <a:ext cx="1790700" cy="179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13716000" y="3390900"/>
            <a:ext cx="736600" cy="1485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71700" y="5105400"/>
            <a:ext cx="2590800" cy="590761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11800" y="5105400"/>
            <a:ext cx="3683000" cy="59033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(5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연속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39400" y="5105401"/>
            <a:ext cx="29210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방향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-&gt;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오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33700" y="5105401"/>
            <a:ext cx="16129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09700" y="6248400"/>
            <a:ext cx="16471900" cy="325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7100" y="6565900"/>
            <a:ext cx="1778000" cy="1778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6489700"/>
            <a:ext cx="1600200" cy="212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4711700" y="6985000"/>
            <a:ext cx="736600" cy="148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9283700" y="6985000"/>
            <a:ext cx="736600" cy="148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13728700" y="6985000"/>
            <a:ext cx="736600" cy="1485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55900" y="6832600"/>
            <a:ext cx="1790700" cy="1790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12400" y="6248400"/>
            <a:ext cx="2844800" cy="2362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171700" y="8801100"/>
            <a:ext cx="23241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544799" y="8763000"/>
            <a:ext cx="2085123" cy="6540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40399" y="8763000"/>
            <a:ext cx="3098801" cy="6159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+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52100" y="8763000"/>
            <a:ext cx="3263900" cy="6540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 err="1">
                <a:solidFill>
                  <a:srgbClr val="FFFFFF"/>
                </a:solidFill>
                <a:ea typeface="Cafe24 Ssurround air"/>
              </a:rPr>
              <a:t>문쪽으로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사라짐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22400" y="9867900"/>
            <a:ext cx="16471900" cy="3251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10160000"/>
            <a:ext cx="1778000" cy="1778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4711700" y="10642600"/>
            <a:ext cx="736600" cy="1485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140000">
            <a:off x="9283700" y="10642600"/>
            <a:ext cx="736600" cy="1485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85500" y="10363200"/>
            <a:ext cx="1739900" cy="1739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88100" y="10299700"/>
            <a:ext cx="1714500" cy="1866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13728700" y="10642600"/>
            <a:ext cx="736600" cy="1485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55900" y="10414000"/>
            <a:ext cx="1790700" cy="1790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2197099" y="12344400"/>
            <a:ext cx="2133635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613400" y="12344400"/>
            <a:ext cx="3835400" cy="62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체류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(15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388600" y="12344400"/>
            <a:ext cx="3835400" cy="62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400" b="0" i="0" u="none" strike="noStrike" dirty="0" err="1">
                <a:solidFill>
                  <a:srgbClr val="FFFFFF"/>
                </a:solidFill>
                <a:latin typeface="Cafe24 Ssurround air"/>
              </a:rPr>
              <a:t>mediapipe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중지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&gt;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어깨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468600" y="12344400"/>
            <a:ext cx="2161322" cy="5778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4212937">
            <a:off x="18161000" y="10274300"/>
            <a:ext cx="736600" cy="1663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18262600" y="6807200"/>
            <a:ext cx="736600" cy="1663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8408862">
            <a:off x="18173700" y="3784600"/>
            <a:ext cx="7366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4076700" y="2667000"/>
            <a:ext cx="18707100" cy="1042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카페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카메라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위치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시각화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4300" y="2794000"/>
            <a:ext cx="533400" cy="393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6700" y="1993900"/>
            <a:ext cx="1778000" cy="177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1900" y="1993900"/>
            <a:ext cx="1778000" cy="177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22700" y="3657600"/>
            <a:ext cx="698500" cy="2514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3361" b="1" i="0" u="none" strike="noStrike">
                <a:solidFill>
                  <a:srgbClr val="FFFFFF"/>
                </a:solidFill>
                <a:latin typeface="Cafe24 Ssurround air"/>
              </a:rPr>
              <a:t>DOOR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alphaModFix amt="49000"/>
          </a:blip>
          <a:stretch>
            <a:fillRect/>
          </a:stretch>
        </p:blipFill>
        <p:spPr>
          <a:xfrm>
            <a:off x="8001000" y="9359900"/>
            <a:ext cx="9080500" cy="3644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12141200" y="4572000"/>
            <a:ext cx="787400" cy="9080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652500" y="11188700"/>
            <a:ext cx="32893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028" b="1" i="0" u="none" strike="noStrike">
                <a:solidFill>
                  <a:srgbClr val="000000"/>
                </a:solidFill>
                <a:ea typeface="Cafe24 Ssurround"/>
              </a:rPr>
              <a:t>카운터</a:t>
            </a:r>
            <a:r>
              <a:rPr lang="en-US" sz="4028" b="1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4028" b="1" i="0" u="none" strike="noStrike">
                <a:solidFill>
                  <a:srgbClr val="000000"/>
                </a:solidFill>
                <a:ea typeface="Cafe24 Ssurround"/>
              </a:rPr>
              <a:t>존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55400" y="10820400"/>
            <a:ext cx="2171700" cy="217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7000" y="7378700"/>
            <a:ext cx="1600200" cy="1993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77400" y="2667000"/>
            <a:ext cx="2603500" cy="260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84300" y="2794000"/>
            <a:ext cx="2603500" cy="260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681700" y="2882900"/>
            <a:ext cx="2603500" cy="260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681700" y="6375400"/>
            <a:ext cx="2603500" cy="2603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681700" y="9880600"/>
            <a:ext cx="2603500" cy="260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2300" y="3721100"/>
            <a:ext cx="2717800" cy="3340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115800" y="6718300"/>
            <a:ext cx="2133600" cy="199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1600" y="3873500"/>
            <a:ext cx="2019300" cy="2692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7200" y="7975600"/>
            <a:ext cx="8382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451100" y="3797300"/>
            <a:ext cx="9309100" cy="351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67000" y="4216400"/>
            <a:ext cx="8864600" cy="6223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손님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상황을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파악할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수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있는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구축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9700" y="52451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(YOLOv5)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손들기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(MediaPipe)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상황을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명확히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구분하고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방문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요청을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실시간으로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직관적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파악하도록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지원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534900" y="3797300"/>
            <a:ext cx="9309100" cy="3517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763500" y="4216400"/>
            <a:ext cx="8864600" cy="596900"/>
          </a:xfrm>
          <a:prstGeom prst="rect">
            <a:avLst/>
          </a:prstGeom>
        </p:spPr>
        <p:txBody>
          <a:bodyPr lIns="0" tIns="42334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청각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의존도를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낮춘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안정적인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업무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지원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76200" y="52451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소리에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의존하지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시각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진동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기반의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흐름을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놓치지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안정적으로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업무를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수행할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환경을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2451100" y="8039100"/>
            <a:ext cx="9309100" cy="351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67000" y="8458200"/>
            <a:ext cx="8864600" cy="6731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고객과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직원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자연스러운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소통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지원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79700" y="94869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순간에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즉각적인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제공함으로써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응대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지연을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방지하고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고객과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원활하고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신속한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소통을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가능하게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534900" y="8039100"/>
            <a:ext cx="9309100" cy="3517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763500" y="8458200"/>
            <a:ext cx="8864600" cy="6731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청각장애인의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취업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76200" y="94869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수행의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어려움을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기술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(AI)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보완하고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해소하여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다양한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직군에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도전할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환경을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조성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목적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395200" y="4292600"/>
            <a:ext cx="4991100" cy="697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필요성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000" y="7645400"/>
            <a:ext cx="3975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524000" y="4292600"/>
            <a:ext cx="4991100" cy="697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600" y="6337300"/>
            <a:ext cx="4013200" cy="1079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320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서비스업은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소리에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크게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의존해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일하기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어려운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구조입니다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대체할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시각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·AI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알림이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필요합니다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2800" y="4826000"/>
            <a:ext cx="13208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7645400"/>
            <a:ext cx="39751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6959600" y="4292600"/>
            <a:ext cx="4991100" cy="697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2200" y="6210300"/>
            <a:ext cx="4013200" cy="1079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676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방문이나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호출을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놓치면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지연과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불편이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발생합니다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문제를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줄여줍니다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7645400"/>
            <a:ext cx="3975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77800" y="6337300"/>
            <a:ext cx="4013200" cy="1079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9032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상황을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즉시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직원의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불안감이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줄고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집중도와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효율이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높아집니다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8800" y="7645400"/>
            <a:ext cx="39751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7830800" y="4292600"/>
            <a:ext cx="4991100" cy="697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6100" y="6337300"/>
            <a:ext cx="4013200" cy="1079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8338800" y="8115300"/>
            <a:ext cx="4064000" cy="139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빠르고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정확한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전체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품질이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개선되고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만족도가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높아집니다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7300" y="4533900"/>
            <a:ext cx="1130300" cy="1358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69100" y="4445000"/>
            <a:ext cx="1701800" cy="170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46200" y="4699000"/>
            <a:ext cx="16764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36600" y="4279900"/>
          <a:ext cx="22833233" cy="8062453"/>
        </p:xfrm>
        <a:graphic>
          <a:graphicData uri="http://schemas.openxmlformats.org/drawingml/2006/table">
            <a:tbl>
              <a:tblPr/>
              <a:tblGrid>
                <a:gridCol w="3089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7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613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3932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1. Edge System(Python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1-1. YoloV5 pretrained model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detect.py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run()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models/common.py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DetectMultiBackend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979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1-2. Ms coco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훈련데이터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검출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(Classes) : 80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검출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detect.py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run()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models/yolo.py : 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DetectionModel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data/coco128.yaml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23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종류의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동일한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Change Detection(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 : 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ChangeDetection, add(), consecutive_detections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딕셔너리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05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1-4.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게시를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 : 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add(), requests.post(self.HOST + '/api_root/Post/')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152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MediaPipe Pose + Hands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들기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제스처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hand_detection.py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HandDetector, detect_hand_raised()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975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1-5-2.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배달원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(person + vehicle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detect_delivery_person()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975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이동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방향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(x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입장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퇴장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판정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changedetection.py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 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detect_direction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2956</Words>
  <Application>Microsoft Macintosh PowerPoint</Application>
  <PresentationFormat>사용자 지정</PresentationFormat>
  <Paragraphs>229</Paragraphs>
  <Slides>33</Slides>
  <Notes>1</Notes>
  <HiddenSlides>0</HiddenSlides>
  <MMClips>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SANGJU Gotgam</vt:lpstr>
      <vt:lpstr>Pretendard SemiBold</vt:lpstr>
      <vt:lpstr>Calibri</vt:lpstr>
      <vt:lpstr>Cafe24 Ssurround</vt:lpstr>
      <vt:lpstr>맑은 고딕</vt:lpstr>
      <vt:lpstr>Pretendard Regular</vt:lpstr>
      <vt:lpstr>Hakgyoansim Wooju R</vt:lpstr>
      <vt:lpstr>Arial</vt:lpstr>
      <vt:lpstr>Cafe24 Ssurround air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NamJimin</cp:lastModifiedBy>
  <cp:revision>7</cp:revision>
  <dcterms:created xsi:type="dcterms:W3CDTF">2006-08-16T00:00:00Z</dcterms:created>
  <dcterms:modified xsi:type="dcterms:W3CDTF">2025-12-19T22:25:15Z</dcterms:modified>
</cp:coreProperties>
</file>